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Unbounded"/>
      <p:regular r:id="rId20"/>
    </p:embeddedFont>
    <p:embeddedFont>
      <p:font typeface="Unbounded"/>
      <p:regular r:id="rId21"/>
    </p:embeddedFont>
    <p:embeddedFont>
      <p:font typeface="Cabin"/>
      <p:regular r:id="rId22"/>
    </p:embeddedFont>
    <p:embeddedFont>
      <p:font typeface="Cabin"/>
      <p:regular r:id="rId23"/>
    </p:embeddedFont>
    <p:embeddedFont>
      <p:font typeface="Cabin"/>
      <p:regular r:id="rId24"/>
    </p:embeddedFont>
    <p:embeddedFont>
      <p:font typeface="Cabin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35523" y="1419106"/>
            <a:ext cx="815923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Multithreading in Java</a:t>
            </a:r>
            <a:pPr algn="ctr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751296"/>
            <a:ext cx="5643920" cy="37899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73146" y="2565797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CPU, Core, Program, and Process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073146" y="3032522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Threads, Multitasking, and Multithreading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073146" y="3499247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Context Switching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7073146" y="3965972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4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Lifecycle &amp; States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7073146" y="4432697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5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Creating Threads in Java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073146" y="4899422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6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Priority &amp; Synchronization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073146" y="5366147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7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Reentrant Lock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98896" y="115574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Priority Thread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1873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Each thread has a priority. Priorities determine the order of execution.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3140154"/>
            <a:ext cx="10382488" cy="203799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811714" y="3086338"/>
            <a:ext cx="19884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5716548"/>
            <a:ext cx="4158734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1077039" y="59558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Set Priority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77039" y="6451402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setPriority()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5235773" y="5716548"/>
            <a:ext cx="4158734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0" name="Text 7"/>
          <p:cNvSpPr/>
          <p:nvPr/>
        </p:nvSpPr>
        <p:spPr>
          <a:xfrm>
            <a:off x="5475089" y="59558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Get Priority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75089" y="6451402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getPriority()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823" y="5716548"/>
            <a:ext cx="4158734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9873139" y="59558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Range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73139" y="6451402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From 1 to 10, 10 is highest.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97793" y="2351127"/>
            <a:ext cx="80346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 Synchronization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1411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It ensures data integrity by managing access to shared resources.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05657"/>
            <a:ext cx="283547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Mutual Exclusion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8969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Only one thread can access the resource at a time. Prevents multiple threads from simultaneously reading or writing.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3056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Monitors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8969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Controls access to objects with synchronized methods. Ensures proper locking and unlocking of resources.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2719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Reentrant Lock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509962"/>
            <a:ext cx="6357818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37492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lock()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77039" y="4244816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Acquires the lock, blocking until available.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34858" y="3509962"/>
            <a:ext cx="6357818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7" name="Text 5"/>
          <p:cNvSpPr/>
          <p:nvPr/>
        </p:nvSpPr>
        <p:spPr>
          <a:xfrm>
            <a:off x="7674173" y="37492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unlock()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74173" y="4244816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Releases the lock held by the current thread.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136356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Reentrant Lock in Java allows a thread to acquire the same lock multiple times. It prevents deadlock, offering flexibility over synchronized. Use ReentrantLock from java.util.concurrent.locks for advanced thread coordination.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058716"/>
            <a:ext cx="12954952" cy="21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600"/>
              </a:lnSpc>
              <a:buNone/>
            </a:pPr>
            <a:r>
              <a:rPr lang="en-US" sz="133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Thanks</a:t>
            </a:r>
            <a:endParaRPr lang="en-US" sz="13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099470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CPU, Core, Program, and Process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CPU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CPU executes instructions from programs.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979545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4570809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core is a processing unit within a CPU.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979545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Program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570809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program is a set of instructions for a task.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3979545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Process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4570809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process is an instance of a running program.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5676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Threads, Multitasking, and Multithreading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7929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1615559" y="37929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615559" y="4288512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Smallest unit of execution within a process.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5235773" y="37929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7" name="Text 5"/>
          <p:cNvSpPr/>
          <p:nvPr/>
        </p:nvSpPr>
        <p:spPr>
          <a:xfrm>
            <a:off x="6013609" y="37929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Multitasking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6013609" y="4288512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OS runs multiple processes simultaneously.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9633823" y="37929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0" name="Text 8"/>
          <p:cNvSpPr/>
          <p:nvPr/>
        </p:nvSpPr>
        <p:spPr>
          <a:xfrm>
            <a:off x="10411658" y="3792974"/>
            <a:ext cx="338089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Multiprocessing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0411658" y="4319587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Multiple processors executing tasks.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37724" y="559415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1"/>
          <p:cNvSpPr/>
          <p:nvPr/>
        </p:nvSpPr>
        <p:spPr>
          <a:xfrm>
            <a:off x="1615559" y="55941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Multithreading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615559" y="6089690"/>
            <a:ext cx="121771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Multiple threads execute within a process.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07907" y="1988463"/>
            <a:ext cx="621458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Context Switching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5145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Context switching is the process of saving the state of a currently running process or thread and restoring the state of another process or thread so that execution can continue.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4086701"/>
            <a:ext cx="4158734" cy="2154317"/>
          </a:xfrm>
          <a:prstGeom prst="roundRect">
            <a:avLst>
              <a:gd name="adj" fmla="val 1667"/>
            </a:avLst>
          </a:prstGeom>
          <a:solidFill>
            <a:srgbClr val="304755"/>
          </a:solidFill>
          <a:ln/>
        </p:spPr>
      </p:sp>
      <p:sp>
        <p:nvSpPr>
          <p:cNvPr id="5" name="Text 3"/>
          <p:cNvSpPr/>
          <p:nvPr/>
        </p:nvSpPr>
        <p:spPr>
          <a:xfrm>
            <a:off x="1077039" y="4326017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Process Context Switch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077039" y="4852630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Slower, more overhead.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4086701"/>
            <a:ext cx="4158734" cy="2154317"/>
          </a:xfrm>
          <a:prstGeom prst="roundRect">
            <a:avLst>
              <a:gd name="adj" fmla="val 1667"/>
            </a:avLst>
          </a:prstGeom>
          <a:solidFill>
            <a:srgbClr val="304755"/>
          </a:solidFill>
          <a:ln/>
        </p:spPr>
      </p:sp>
      <p:sp>
        <p:nvSpPr>
          <p:cNvPr id="8" name="Text 6"/>
          <p:cNvSpPr/>
          <p:nvPr/>
        </p:nvSpPr>
        <p:spPr>
          <a:xfrm>
            <a:off x="5475089" y="4326017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Context Switch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5475089" y="4852630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Faster, less overhead.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9633823" y="4086701"/>
            <a:ext cx="4158734" cy="2154317"/>
          </a:xfrm>
          <a:prstGeom prst="roundRect">
            <a:avLst>
              <a:gd name="adj" fmla="val 1667"/>
            </a:avLst>
          </a:prstGeom>
          <a:solidFill>
            <a:srgbClr val="304755"/>
          </a:solidFill>
          <a:ln/>
        </p:spPr>
      </p:sp>
      <p:sp>
        <p:nvSpPr>
          <p:cNvPr id="11" name="Text 9"/>
          <p:cNvSpPr/>
          <p:nvPr/>
        </p:nvSpPr>
        <p:spPr>
          <a:xfrm>
            <a:off x="9873139" y="4326017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Context Switching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9873139" y="4852630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Switching between processes is more expensive than switching between threads.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4968" y="546854"/>
            <a:ext cx="7144107" cy="584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 Lifecycle &amp; States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7303770" y="1527929"/>
            <a:ext cx="22860" cy="6154817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4" name="Shape 2"/>
          <p:cNvSpPr/>
          <p:nvPr/>
        </p:nvSpPr>
        <p:spPr>
          <a:xfrm>
            <a:off x="6519029" y="1963222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5" name="Shape 3"/>
          <p:cNvSpPr/>
          <p:nvPr/>
        </p:nvSpPr>
        <p:spPr>
          <a:xfrm>
            <a:off x="7091839" y="1751290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6" name="Text 4"/>
          <p:cNvSpPr/>
          <p:nvPr/>
        </p:nvSpPr>
        <p:spPr>
          <a:xfrm>
            <a:off x="7175063" y="1799451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3986451" y="1726406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New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694968" y="2137410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created but not yet started.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15701" y="2955846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10" name="Shape 8"/>
          <p:cNvSpPr/>
          <p:nvPr/>
        </p:nvSpPr>
        <p:spPr>
          <a:xfrm>
            <a:off x="7091839" y="2743914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1" name="Text 9"/>
          <p:cNvSpPr/>
          <p:nvPr/>
        </p:nvSpPr>
        <p:spPr>
          <a:xfrm>
            <a:off x="7175063" y="2792075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8307943" y="2719030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Runnable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8307943" y="3130034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ready to run, awaiting CPU.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519029" y="3849291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91839" y="3637359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6" name="Text 14"/>
          <p:cNvSpPr/>
          <p:nvPr/>
        </p:nvSpPr>
        <p:spPr>
          <a:xfrm>
            <a:off x="7175063" y="3685520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3986451" y="3612475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Running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694968" y="4023479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executing its task.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7515701" y="4742736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20" name="Shape 18"/>
          <p:cNvSpPr/>
          <p:nvPr/>
        </p:nvSpPr>
        <p:spPr>
          <a:xfrm>
            <a:off x="7091839" y="4530804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21" name="Text 19"/>
          <p:cNvSpPr/>
          <p:nvPr/>
        </p:nvSpPr>
        <p:spPr>
          <a:xfrm>
            <a:off x="7175063" y="4578965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307943" y="4505920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Waiting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8307943" y="4916924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waiting for another thread.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6519029" y="5636181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25" name="Shape 23"/>
          <p:cNvSpPr/>
          <p:nvPr/>
        </p:nvSpPr>
        <p:spPr>
          <a:xfrm>
            <a:off x="7091839" y="5424249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26" name="Text 24"/>
          <p:cNvSpPr/>
          <p:nvPr/>
        </p:nvSpPr>
        <p:spPr>
          <a:xfrm>
            <a:off x="7175063" y="5472410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3986451" y="5399365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Blocked</a:t>
            </a:r>
            <a:endParaRPr lang="en-US" sz="1800" dirty="0"/>
          </a:p>
        </p:txBody>
      </p:sp>
      <p:sp>
        <p:nvSpPr>
          <p:cNvPr id="28" name="Text 26"/>
          <p:cNvSpPr/>
          <p:nvPr/>
        </p:nvSpPr>
        <p:spPr>
          <a:xfrm>
            <a:off x="694968" y="5810369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waiting for a lock.</a:t>
            </a:r>
            <a:endParaRPr lang="en-US" sz="1550" dirty="0"/>
          </a:p>
        </p:txBody>
      </p:sp>
      <p:sp>
        <p:nvSpPr>
          <p:cNvPr id="29" name="Shape 27"/>
          <p:cNvSpPr/>
          <p:nvPr/>
        </p:nvSpPr>
        <p:spPr>
          <a:xfrm>
            <a:off x="7515701" y="6529626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30" name="Shape 28"/>
          <p:cNvSpPr/>
          <p:nvPr/>
        </p:nvSpPr>
        <p:spPr>
          <a:xfrm>
            <a:off x="7091839" y="6317694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31" name="Text 29"/>
          <p:cNvSpPr/>
          <p:nvPr/>
        </p:nvSpPr>
        <p:spPr>
          <a:xfrm>
            <a:off x="7175063" y="6365855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6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8307943" y="6292810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Terminated</a:t>
            </a:r>
            <a:endParaRPr lang="en-US" sz="1800" dirty="0"/>
          </a:p>
        </p:txBody>
      </p:sp>
      <p:sp>
        <p:nvSpPr>
          <p:cNvPr id="33" name="Text 31"/>
          <p:cNvSpPr/>
          <p:nvPr/>
        </p:nvSpPr>
        <p:spPr>
          <a:xfrm>
            <a:off x="8307943" y="6703814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has completed execution.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162" y="566618"/>
            <a:ext cx="4848463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 States </a:t>
            </a:r>
            <a:endParaRPr lang="en-US" sz="3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162" y="1481733"/>
            <a:ext cx="10715149" cy="61817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77152"/>
            <a:ext cx="844081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Creating Threads in Java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79458"/>
            <a:ext cx="302752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Extending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8707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class that extends the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class. Override the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 with your task's code.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5215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Simple to implement.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31887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Inherits thread functionality.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78560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Limited, can't extend other classes.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3279458"/>
            <a:ext cx="402705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Implementing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Runnable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14761" y="38707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class that implements the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interface. Define the task within the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85215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More flexible approach.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531887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Allows extending other classes.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578560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Recommended for most cases.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7224" y="508516"/>
            <a:ext cx="7113151" cy="543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Extending the Thread Class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47224" y="1422202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 create a thread by extending the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class, you need to: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47224" y="1925955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Font typeface="+mj-lt"/>
              <a:buAutoNum type="arabicPeriod" startAt="1"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class that inherits from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47224" y="2286357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Font typeface="+mj-lt"/>
              <a:buAutoNum type="arabicPeriod" startAt="2"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Override the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method, which contains the code that will be executed by the thread.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47224" y="2646759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Font typeface="+mj-lt"/>
              <a:buAutoNum type="arabicPeriod" startAt="3"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an instance of your class and call the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start()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 to begin execution.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7303770" y="3150513"/>
            <a:ext cx="22860" cy="4068128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8" name="Shape 6"/>
          <p:cNvSpPr/>
          <p:nvPr/>
        </p:nvSpPr>
        <p:spPr>
          <a:xfrm>
            <a:off x="6575346" y="3555087"/>
            <a:ext cx="554712" cy="22860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9" name="Shape 7"/>
          <p:cNvSpPr/>
          <p:nvPr/>
        </p:nvSpPr>
        <p:spPr>
          <a:xfrm>
            <a:off x="7107198" y="3358515"/>
            <a:ext cx="416004" cy="41600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0" name="Text 8"/>
          <p:cNvSpPr/>
          <p:nvPr/>
        </p:nvSpPr>
        <p:spPr>
          <a:xfrm>
            <a:off x="7184707" y="3403402"/>
            <a:ext cx="26098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4214932" y="3335417"/>
            <a:ext cx="217562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Class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647224" y="3718084"/>
            <a:ext cx="5743337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Extend </a:t>
            </a:r>
            <a:pPr algn="r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java.lang.Thread</a:t>
            </a:r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7500342" y="4479608"/>
            <a:ext cx="554712" cy="22860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14" name="Shape 12"/>
          <p:cNvSpPr/>
          <p:nvPr/>
        </p:nvSpPr>
        <p:spPr>
          <a:xfrm>
            <a:off x="7107198" y="4283035"/>
            <a:ext cx="416004" cy="41600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5" name="Text 13"/>
          <p:cNvSpPr/>
          <p:nvPr/>
        </p:nvSpPr>
        <p:spPr>
          <a:xfrm>
            <a:off x="7184707" y="4327922"/>
            <a:ext cx="26098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8239839" y="4259937"/>
            <a:ext cx="217562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Override run()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8239839" y="4642604"/>
            <a:ext cx="5743337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the thread logic.</a:t>
            </a:r>
            <a:endParaRPr lang="en-US" sz="1450" dirty="0"/>
          </a:p>
        </p:txBody>
      </p:sp>
      <p:sp>
        <p:nvSpPr>
          <p:cNvPr id="18" name="Shape 16"/>
          <p:cNvSpPr/>
          <p:nvPr/>
        </p:nvSpPr>
        <p:spPr>
          <a:xfrm>
            <a:off x="6575346" y="5311735"/>
            <a:ext cx="554712" cy="22860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19" name="Shape 17"/>
          <p:cNvSpPr/>
          <p:nvPr/>
        </p:nvSpPr>
        <p:spPr>
          <a:xfrm>
            <a:off x="7107198" y="5115163"/>
            <a:ext cx="416004" cy="41600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0" name="Text 18"/>
          <p:cNvSpPr/>
          <p:nvPr/>
        </p:nvSpPr>
        <p:spPr>
          <a:xfrm>
            <a:off x="7184707" y="5160050"/>
            <a:ext cx="26098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050" dirty="0"/>
          </a:p>
        </p:txBody>
      </p:sp>
      <p:sp>
        <p:nvSpPr>
          <p:cNvPr id="21" name="Text 19"/>
          <p:cNvSpPr/>
          <p:nvPr/>
        </p:nvSpPr>
        <p:spPr>
          <a:xfrm>
            <a:off x="4214932" y="5092065"/>
            <a:ext cx="217562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Instance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647224" y="5474732"/>
            <a:ext cx="5743337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Instantiate your class.</a:t>
            </a:r>
            <a:endParaRPr lang="en-US" sz="1450" dirty="0"/>
          </a:p>
        </p:txBody>
      </p:sp>
      <p:sp>
        <p:nvSpPr>
          <p:cNvPr id="23" name="Shape 21"/>
          <p:cNvSpPr/>
          <p:nvPr/>
        </p:nvSpPr>
        <p:spPr>
          <a:xfrm>
            <a:off x="7500342" y="6143863"/>
            <a:ext cx="554712" cy="22860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24" name="Shape 22"/>
          <p:cNvSpPr/>
          <p:nvPr/>
        </p:nvSpPr>
        <p:spPr>
          <a:xfrm>
            <a:off x="7107198" y="5947291"/>
            <a:ext cx="416004" cy="41600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5" name="Text 23"/>
          <p:cNvSpPr/>
          <p:nvPr/>
        </p:nvSpPr>
        <p:spPr>
          <a:xfrm>
            <a:off x="7184707" y="5992178"/>
            <a:ext cx="26098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8239839" y="5924193"/>
            <a:ext cx="217562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Call start()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8239839" y="6306860"/>
            <a:ext cx="5743337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Begin thread execution.</a:t>
            </a:r>
            <a:endParaRPr lang="en-US" sz="1450" dirty="0"/>
          </a:p>
        </p:txBody>
      </p:sp>
      <p:sp>
        <p:nvSpPr>
          <p:cNvPr id="28" name="Text 26"/>
          <p:cNvSpPr/>
          <p:nvPr/>
        </p:nvSpPr>
        <p:spPr>
          <a:xfrm>
            <a:off x="647224" y="7426643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4000" y="451009"/>
            <a:ext cx="8493443" cy="482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Implementing the Runnable Interface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74000" y="1261467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 create a thread by implementing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interface, you need to: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74000" y="1708309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1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class that implements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java.lang.Runnable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4000" y="2028111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2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method, which contains the code to be executed by the thread.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74000" y="2347913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3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an instance of your class.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4000" y="2667714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4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object, passing your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instance to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constructor.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74000" y="2987516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5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Call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start()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 of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object.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7303770" y="3434358"/>
            <a:ext cx="22860" cy="4346377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10" name="Shape 8"/>
          <p:cNvSpPr/>
          <p:nvPr/>
        </p:nvSpPr>
        <p:spPr>
          <a:xfrm>
            <a:off x="6661606" y="3791783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11" name="Shape 9"/>
          <p:cNvSpPr/>
          <p:nvPr/>
        </p:nvSpPr>
        <p:spPr>
          <a:xfrm>
            <a:off x="7130713" y="3618786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10"/>
          <p:cNvSpPr/>
          <p:nvPr/>
        </p:nvSpPr>
        <p:spPr>
          <a:xfrm>
            <a:off x="7199412" y="3658493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4565452" y="3598307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Class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574000" y="3937873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the </a:t>
            </a:r>
            <a:pPr algn="r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interface.</a:t>
            </a:r>
            <a:endParaRPr lang="en-US" sz="1250" dirty="0"/>
          </a:p>
        </p:txBody>
      </p:sp>
      <p:sp>
        <p:nvSpPr>
          <p:cNvPr id="15" name="Shape 13"/>
          <p:cNvSpPr/>
          <p:nvPr/>
        </p:nvSpPr>
        <p:spPr>
          <a:xfrm>
            <a:off x="7476827" y="4611767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16" name="Shape 14"/>
          <p:cNvSpPr/>
          <p:nvPr/>
        </p:nvSpPr>
        <p:spPr>
          <a:xfrm>
            <a:off x="7130713" y="4438769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7" name="Text 15"/>
          <p:cNvSpPr/>
          <p:nvPr/>
        </p:nvSpPr>
        <p:spPr>
          <a:xfrm>
            <a:off x="7199412" y="4478476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8135303" y="4418290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 run()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8135303" y="4757857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thread logic inside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250" dirty="0"/>
          </a:p>
        </p:txBody>
      </p:sp>
      <p:sp>
        <p:nvSpPr>
          <p:cNvPr id="20" name="Shape 18"/>
          <p:cNvSpPr/>
          <p:nvPr/>
        </p:nvSpPr>
        <p:spPr>
          <a:xfrm>
            <a:off x="6661606" y="5349835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21" name="Shape 19"/>
          <p:cNvSpPr/>
          <p:nvPr/>
        </p:nvSpPr>
        <p:spPr>
          <a:xfrm>
            <a:off x="7130713" y="5176838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2" name="Text 20"/>
          <p:cNvSpPr/>
          <p:nvPr/>
        </p:nvSpPr>
        <p:spPr>
          <a:xfrm>
            <a:off x="7199412" y="5216545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4565452" y="5156359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Instance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574000" y="5495925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Instantiate your class to prepare the thread.</a:t>
            </a:r>
            <a:endParaRPr lang="en-US" sz="1250" dirty="0"/>
          </a:p>
        </p:txBody>
      </p:sp>
      <p:sp>
        <p:nvSpPr>
          <p:cNvPr id="25" name="Shape 23"/>
          <p:cNvSpPr/>
          <p:nvPr/>
        </p:nvSpPr>
        <p:spPr>
          <a:xfrm>
            <a:off x="7476827" y="6087904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26" name="Shape 24"/>
          <p:cNvSpPr/>
          <p:nvPr/>
        </p:nvSpPr>
        <p:spPr>
          <a:xfrm>
            <a:off x="7130713" y="5914906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7" name="Text 25"/>
          <p:cNvSpPr/>
          <p:nvPr/>
        </p:nvSpPr>
        <p:spPr>
          <a:xfrm>
            <a:off x="7199412" y="5954613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1800" dirty="0"/>
          </a:p>
        </p:txBody>
      </p:sp>
      <p:sp>
        <p:nvSpPr>
          <p:cNvPr id="28" name="Text 26"/>
          <p:cNvSpPr/>
          <p:nvPr/>
        </p:nvSpPr>
        <p:spPr>
          <a:xfrm>
            <a:off x="8135303" y="5894427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Thread</a:t>
            </a:r>
            <a:endParaRPr lang="en-US" sz="1500" dirty="0"/>
          </a:p>
        </p:txBody>
      </p:sp>
      <p:sp>
        <p:nvSpPr>
          <p:cNvPr id="29" name="Text 27"/>
          <p:cNvSpPr/>
          <p:nvPr/>
        </p:nvSpPr>
        <p:spPr>
          <a:xfrm>
            <a:off x="8135303" y="6233993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Pass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instance to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constructor.</a:t>
            </a:r>
            <a:endParaRPr lang="en-US" sz="1250" dirty="0"/>
          </a:p>
        </p:txBody>
      </p:sp>
      <p:sp>
        <p:nvSpPr>
          <p:cNvPr id="30" name="Shape 28"/>
          <p:cNvSpPr/>
          <p:nvPr/>
        </p:nvSpPr>
        <p:spPr>
          <a:xfrm>
            <a:off x="6661606" y="6825972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31" name="Shape 29"/>
          <p:cNvSpPr/>
          <p:nvPr/>
        </p:nvSpPr>
        <p:spPr>
          <a:xfrm>
            <a:off x="7130713" y="6652974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32" name="Text 30"/>
          <p:cNvSpPr/>
          <p:nvPr/>
        </p:nvSpPr>
        <p:spPr>
          <a:xfrm>
            <a:off x="7199412" y="6692682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1800" dirty="0"/>
          </a:p>
        </p:txBody>
      </p:sp>
      <p:sp>
        <p:nvSpPr>
          <p:cNvPr id="33" name="Text 31"/>
          <p:cNvSpPr/>
          <p:nvPr/>
        </p:nvSpPr>
        <p:spPr>
          <a:xfrm>
            <a:off x="4565452" y="6632496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Call start()</a:t>
            </a:r>
            <a:endParaRPr lang="en-US" sz="1500" dirty="0"/>
          </a:p>
        </p:txBody>
      </p:sp>
      <p:sp>
        <p:nvSpPr>
          <p:cNvPr id="34" name="Text 32"/>
          <p:cNvSpPr/>
          <p:nvPr/>
        </p:nvSpPr>
        <p:spPr>
          <a:xfrm>
            <a:off x="574000" y="6972062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Begin thread execution with the </a:t>
            </a:r>
            <a:pPr algn="r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start()</a:t>
            </a:r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2025-03-25T19:25:30Z</dcterms:created>
  <dcterms:modified xsi:type="dcterms:W3CDTF">2025-03-25T19:25:30Z</dcterms:modified>
</cp:coreProperties>
</file>